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8" r:id="rId2"/>
    <p:sldId id="282" r:id="rId3"/>
    <p:sldId id="279" r:id="rId4"/>
    <p:sldId id="281" r:id="rId5"/>
    <p:sldId id="28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  <a:srgbClr val="FDCC6B"/>
    <a:srgbClr val="FFD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03"/>
    <p:restoredTop sz="94558"/>
  </p:normalViewPr>
  <p:slideViewPr>
    <p:cSldViewPr snapToGrid="0">
      <p:cViewPr varScale="1">
        <p:scale>
          <a:sx n="110" d="100"/>
          <a:sy n="110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5:48:45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24575,'9'0'0,"2"0"0,3 0 0,-3 0 0,7 0 0,-3 0 0,8 0 0,2 0 0,2 0 0,1 0 0,1-1 0,0-1 0,1 0 0,-3 0 0,0 2 0,-2-2 0,-2 0 0,-1 0 0,-1-2 0,-1 2 0,2 0 0,-1 1 0,-2 1 0,1-2 0,-2 0 0,0-1 0,0 2 0,-3-1 0,1 0 0,-1 0 0,1 0 0,-1 0 0,0 0 0,-1 0 0,1 0 0,-5 2 0,3 0 0,-3 0 0,-2 0 0,2 0 0,-5 0 0,1 0 0,0 0 0,0 0 0,-1 0 0,-1 0 0,0 0 0,-1 0 0,1 0 0,0-1 0,-2-2 0,0 1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5:48:4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24575,'17'0'0,"10"0"0,8 0 0,9 0 0,4 0 0,0 0 0,1 0 0,-3 0 0,-5 0 0,-2-2 0,0-2 0,2-1 0,2 1 0,4 2 0,0 0 0,-4 0 0,-3 0 0,-4 0 0,-2 2 0,-2 0 0,-2 0 0,-1 0 0,-2 0 0,0 0 0,0 0 0,-4 0 0,0 0 0,-1 0 0,0 0 0,0-2 0,-2 0 0,-2 0 0,-3 1 0,1 0 0,-1 1 0,0 0 0,-3 0 0,1 0 0,-5 0 0,0-2 0,-6 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5:49:00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24575,'17'0'0,"31"0"0,-13 0 0,43 0 0,-14 0 0,20 0 0,3 0 0,-7 0 0,-8 0 0,-10 0 0,-8 0 0,-10 0 0,-3 0 0,-1 0 0,-1 0 0,3 0 0,1 0 0,2 0 0,1 0 0,-3 0 0,-3 0 0,-3 0 0,-5 0 0,-2 0 0,-2 0 0,-1 0 0,-1 0 0,1 0 0,0 0 0,0 0 0,2 0 0,-2 0 0,3 0 0,-1 0 0,1 0 0,5-2 0,0 0 0,5-1 0,0-1 0,1 2 0,3-1 0,2-1 0,8 1 0,4 1 0,2 1 0,-3 1 0,-5 0 0,-4 0 0,-2 0 0,-3 0 0,0 0 0,-3 0 0,-3 0 0,2 0 0,-1 0 0,1 0 0,2 0 0,3-1 0,5-2 0,6 1 0,8-1 0,3 3 0,4 0 0,-3-2 0,-5-1 0,-2 1 0,-6 0 0,-3 1 0,-1 1 0,-2 0 0,1-2 0,1-1 0,2 1 0,4 1 0,8 1 0,8-2 0,6-1 0,2 0 0,-6 1 0,-10 2 0,-14 0 0,-10 0 0,-8 0 0,-4 0 0,-1 0 0,-3 0 0,-1 0 0,-3 0 0,-2 0 0,-3 0 0,1 0 0,-1 0 0,1 0 0,-1 0 0,1 0 0,-1 0 0,1 0 0,0 0 0,-1 2 0,1 0 0,-1 0 0,3 2 0,1 0 0,1 1 0,0 1 0,-3-2 0,-2-1 0,-4-1 0,-3 0 0,-2 1 0,0-1 0,1 0-6784,0-1 6784,-1-1 0,-4 0 0,-20-4 0,12 3 0,-14-4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132EC-55D7-4A75-936D-7FA43CC884E5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48A6-DD9B-4C41-A10A-B229D4D6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7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discussed in </a:t>
            </a:r>
            <a:r>
              <a:rPr lang="en-US" dirty="0" err="1"/>
              <a:t>st</a:t>
            </a:r>
            <a:r>
              <a:rPr lang="en-US" dirty="0"/>
              <a:t> cloud?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1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BA61-B21B-96F5-CB74-00883FE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02155-693D-F3B3-F4FD-B5524DEEA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8BE7-0DDA-0990-75F6-14064745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52AC8-3E3D-1E1E-E217-B4A55B6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99790-E680-F7EA-0C46-DBAAFFD6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3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6D88-B3A2-AAE0-0CB3-56B758A6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7614C-7C32-1D8E-199E-E3FD19D88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F5CF-D180-2C6E-BB35-4501912A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340D1-9819-962A-8B89-E13C0E2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4A61-4B0B-39F3-1F0D-501A4C26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5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00648-02AE-D826-856A-B5CFB006A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C8A3C-EFB4-EA5A-7269-9B39D8C90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6930-9092-7867-E5BC-66DC7CD6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54982-A427-2E62-C395-2CC7B0DD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71A6-2DEA-13A3-632F-BC447F91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3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08F4-6504-86E3-5A18-DBB5B397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3606-C3F8-180F-811B-43034EDE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48B3-0567-DDCC-2F0F-CE40F266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136FE-6C0B-8E89-75AB-0CF81F46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AF08-2632-8BCA-E735-85E03637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C796-3301-4E92-118B-0D10B7B3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8949C-252B-4B9F-C130-BA0DD82F0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00E0-248E-E673-03C3-5B31FA2A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48ADF-5B8D-F9FA-53ED-52C42469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7DAB4-70CE-9DED-B6CE-C0788604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CB8-62AA-747E-AE38-C444119D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390C-288A-7DD8-107E-2ADCED3BF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4B16C-B651-3F09-96E4-49EA1CC17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70B69-F392-7DC2-B2C9-AE76C00C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409A-E5B7-36F0-CBAF-FCFDE9B2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B371-AD93-19BF-4663-BAADED9B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7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E895-C3DD-07EA-1586-99575552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560D-AE97-BD36-9908-27ABD6ECC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0644A-EAB7-9085-8238-9E5BA4F30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1F4C3-DA95-7457-1224-4ECBC2D31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45A89-626C-BAED-4451-7DFE14C02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00C64-6E4F-6886-0C46-59E62705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13A63-A8C3-141A-EF9F-3A8E32BE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0C3E4-68A4-70AF-A069-A40E964E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3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8BE9-3AB8-0280-FBE2-E6127E10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07A52-D00A-4CC8-BFD3-63290125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3ADAC-1C78-F742-681F-9AA52865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94509-B3FF-103F-92B0-E2800F0A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9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0FACC-8472-3DAE-DD04-9CBD469C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5FB6A-C665-9843-750C-5B1663C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5E0D-5CC3-FF5C-4B5C-FEC628BD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5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1C29-F8F0-F753-CDCB-25DC3E7D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720B-8C01-83A5-D654-D75B86217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53BA2-24B7-E50D-4998-9ED693054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7F284-77B8-B4CC-6F9B-FF8794EA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9064-7BA7-00D6-F2C1-A0C0F0E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B842C-0FDF-E14B-641F-C3CC2F2F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E66-A770-63E3-F303-4C039919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495E-24A1-7136-A0BC-5B3F9211D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B6451-E796-F3E7-5620-3D925B844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C7106-6B43-7459-1F4E-C39494F8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D6ED-EFE4-C1A9-ECF1-E82594B5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693A9-B334-B81F-3667-CE8D2DDE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C40A5-07BB-A32A-74F5-6156460C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602C1-191F-F5F4-8F9F-0C13086F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17A1-637C-BBD4-0AC3-975645157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19D84-A1B9-4C2B-A737-D1557E36CDEB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6CFD-C71E-D061-6CAF-DB936D86E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5D6BC-AC76-2454-DB26-A0AC70EDD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Rural Agencies with Fixed Route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528AB9-E5F2-C2D6-AD0D-455DABCA6016}"/>
              </a:ext>
            </a:extLst>
          </p:cNvPr>
          <p:cNvSpPr txBox="1"/>
          <p:nvPr/>
        </p:nvSpPr>
        <p:spPr>
          <a:xfrm>
            <a:off x="241737" y="1198179"/>
            <a:ext cx="332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Brown County Heartland Express:</a:t>
            </a:r>
          </a:p>
        </p:txBody>
      </p:sp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BEB55B-5969-0B6D-9165-53F075A39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7" y="2951732"/>
            <a:ext cx="7323481" cy="299186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7A92FDC-B1CA-64DB-89E2-AEF71BBAD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1569927"/>
            <a:ext cx="6858000" cy="101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772875-CFDF-AF87-95BB-5C4B0F389549}"/>
              </a:ext>
            </a:extLst>
          </p:cNvPr>
          <p:cNvSpPr txBox="1"/>
          <p:nvPr/>
        </p:nvSpPr>
        <p:spPr>
          <a:xfrm>
            <a:off x="2464653" y="2767282"/>
            <a:ext cx="287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Ulm Hourly Fixed Route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00E72-437D-14DE-2CFA-5EB1D7E18807}"/>
              </a:ext>
            </a:extLst>
          </p:cNvPr>
          <p:cNvSpPr txBox="1"/>
          <p:nvPr/>
        </p:nvSpPr>
        <p:spPr>
          <a:xfrm>
            <a:off x="2747489" y="5943600"/>
            <a:ext cx="4958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(Route/schedule information not available in GTFS)</a:t>
            </a:r>
          </a:p>
        </p:txBody>
      </p:sp>
    </p:spTree>
    <p:extLst>
      <p:ext uri="{BB962C8B-B14F-4D97-AF65-F5344CB8AC3E}">
        <p14:creationId xmlns:p14="http://schemas.microsoft.com/office/powerpoint/2010/main" val="366081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Rural Agencies with Fixed Route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528AB9-E5F2-C2D6-AD0D-455DABCA6016}"/>
              </a:ext>
            </a:extLst>
          </p:cNvPr>
          <p:cNvSpPr txBox="1"/>
          <p:nvPr/>
        </p:nvSpPr>
        <p:spPr>
          <a:xfrm>
            <a:off x="397574" y="1108103"/>
            <a:ext cx="3428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SMART Transit- Hourly deviated fixed route services within cities/counties with 3 blocks of deviation allowed for drop-offs. Mostly aimed at giving seniors access to grocery stores, community destinations, health providers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50E7783-6091-13ED-2240-98C178559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39" y="1291150"/>
            <a:ext cx="7772400" cy="4524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73A77B-09C6-B639-8DEA-328F32940348}"/>
              </a:ext>
            </a:extLst>
          </p:cNvPr>
          <p:cNvSpPr txBox="1"/>
          <p:nvPr/>
        </p:nvSpPr>
        <p:spPr>
          <a:xfrm>
            <a:off x="5397302" y="5892628"/>
            <a:ext cx="643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a fixed route shuttle between Austin and Albert Lea</a:t>
            </a:r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AB231A73-57FD-9BC8-AB44-77CCA6D35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" y="3440656"/>
            <a:ext cx="2203939" cy="2278229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8B884E4-B3B2-6EEA-B8C5-19966A5F9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82" y="3625839"/>
            <a:ext cx="2297026" cy="203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6778F6-E5BA-41AC-8274-C7B9E8D8485B}"/>
              </a:ext>
            </a:extLst>
          </p:cNvPr>
          <p:cNvSpPr txBox="1"/>
          <p:nvPr/>
        </p:nvSpPr>
        <p:spPr>
          <a:xfrm>
            <a:off x="0" y="5872252"/>
            <a:ext cx="522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(Route and schedule (not dynamic) available in GTFS)</a:t>
            </a:r>
          </a:p>
        </p:txBody>
      </p:sp>
    </p:spTree>
    <p:extLst>
      <p:ext uri="{BB962C8B-B14F-4D97-AF65-F5344CB8AC3E}">
        <p14:creationId xmlns:p14="http://schemas.microsoft.com/office/powerpoint/2010/main" val="193696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School-Oriented Bus Service – Include?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528AB9-E5F2-C2D6-AD0D-455DABCA6016}"/>
              </a:ext>
            </a:extLst>
          </p:cNvPr>
          <p:cNvSpPr txBox="1"/>
          <p:nvPr/>
        </p:nvSpPr>
        <p:spPr>
          <a:xfrm>
            <a:off x="241737" y="1198179"/>
            <a:ext cx="306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Minnesota River Valley Transit: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8764CDF-5CF7-E304-B1BC-4E51F4D3C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7" y="1567511"/>
            <a:ext cx="5728527" cy="12813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A54223-BD7C-8ABF-014D-F4F1F0B38175}"/>
              </a:ext>
            </a:extLst>
          </p:cNvPr>
          <p:cNvSpPr txBox="1"/>
          <p:nvPr/>
        </p:nvSpPr>
        <p:spPr>
          <a:xfrm>
            <a:off x="7042869" y="1278010"/>
            <a:ext cx="211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Rolling Hills Transit*:</a:t>
            </a:r>
          </a:p>
        </p:txBody>
      </p:sp>
      <p:pic>
        <p:nvPicPr>
          <p:cNvPr id="24" name="Picture 2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7E302720-D01D-4263-972D-8117F568F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720" y="1647342"/>
            <a:ext cx="4510304" cy="36082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056699-747B-3509-E32D-8C80196512CD}"/>
              </a:ext>
            </a:extLst>
          </p:cNvPr>
          <p:cNvSpPr txBox="1"/>
          <p:nvPr/>
        </p:nvSpPr>
        <p:spPr>
          <a:xfrm>
            <a:off x="7993329" y="5104003"/>
            <a:ext cx="3315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*must register for service before the school year starts</a:t>
            </a:r>
          </a:p>
        </p:txBody>
      </p:sp>
      <p:pic>
        <p:nvPicPr>
          <p:cNvPr id="27" name="Picture 26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B1E73AA5-1F30-3C20-E2A1-4AA2DB7F7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3" y="3413860"/>
            <a:ext cx="6096000" cy="26852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29E7BC-FD3D-A263-8B34-9D9AB568D5CF}"/>
              </a:ext>
            </a:extLst>
          </p:cNvPr>
          <p:cNvSpPr txBox="1"/>
          <p:nvPr/>
        </p:nvSpPr>
        <p:spPr>
          <a:xfrm>
            <a:off x="241737" y="3067084"/>
            <a:ext cx="159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Transit:</a:t>
            </a:r>
          </a:p>
        </p:txBody>
      </p:sp>
    </p:spTree>
    <p:extLst>
      <p:ext uri="{BB962C8B-B14F-4D97-AF65-F5344CB8AC3E}">
        <p14:creationId xmlns:p14="http://schemas.microsoft.com/office/powerpoint/2010/main" val="76789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School-Oriented Bus Service – Include?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A54223-BD7C-8ABF-014D-F4F1F0B38175}"/>
              </a:ext>
            </a:extLst>
          </p:cNvPr>
          <p:cNvSpPr txBox="1"/>
          <p:nvPr/>
        </p:nvSpPr>
        <p:spPr>
          <a:xfrm>
            <a:off x="664294" y="1078777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Rolling Hills Transit 2017 Ridership Breakdown:</a:t>
            </a:r>
          </a:p>
        </p:txBody>
      </p:sp>
      <p:pic>
        <p:nvPicPr>
          <p:cNvPr id="18" name="Picture 17" descr="Chart, pie chart&#10;&#10;Description automatically generated">
            <a:extLst>
              <a:ext uri="{FF2B5EF4-FFF2-40B4-BE49-F238E27FC236}">
                <a16:creationId xmlns:a16="http://schemas.microsoft.com/office/drawing/2014/main" id="{16D9CB93-12A5-A4A4-1665-1A1DA5D81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93" y="1509876"/>
            <a:ext cx="4399929" cy="3988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662F22-A1FD-4B32-5399-F046F354B73F}"/>
              </a:ext>
            </a:extLst>
          </p:cNvPr>
          <p:cNvSpPr txBox="1"/>
          <p:nvPr/>
        </p:nvSpPr>
        <p:spPr>
          <a:xfrm>
            <a:off x="2250195" y="5635660"/>
            <a:ext cx="376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[MPTA, 2016-2017 data, 2019 reports]</a:t>
            </a:r>
          </a:p>
        </p:txBody>
      </p:sp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80ECB86B-D21E-9F70-F536-97BC63958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08" y="1309133"/>
            <a:ext cx="3714878" cy="21951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F859E4-6EC2-2C6D-00E4-B7759DC6B72F}"/>
              </a:ext>
            </a:extLst>
          </p:cNvPr>
          <p:cNvSpPr txBox="1"/>
          <p:nvPr/>
        </p:nvSpPr>
        <p:spPr>
          <a:xfrm>
            <a:off x="6096000" y="1005129"/>
            <a:ext cx="577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Versus Brown County Heartland Express 2016 Trip Purposes: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E7B3E95-43DC-1005-127F-512051F82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92" y="3808292"/>
            <a:ext cx="4888551" cy="23595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408021-73E7-01FF-3DE9-AD02407D9578}"/>
              </a:ext>
            </a:extLst>
          </p:cNvPr>
          <p:cNvSpPr txBox="1"/>
          <p:nvPr/>
        </p:nvSpPr>
        <p:spPr>
          <a:xfrm>
            <a:off x="6932927" y="3496959"/>
            <a:ext cx="410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Versus SMART Transit 2016 Trip Purposes: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35936FA-006A-F685-C3FB-B6BE76D1A748}"/>
                  </a:ext>
                </a:extLst>
              </p14:cNvPr>
              <p14:cNvContentPartPr/>
              <p14:nvPr/>
            </p14:nvContentPartPr>
            <p14:xfrm>
              <a:off x="7822506" y="3450977"/>
              <a:ext cx="285840" cy="20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35936FA-006A-F685-C3FB-B6BE76D1A7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3506" y="3441977"/>
                <a:ext cx="3034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DD164A0-5DB8-6A9D-BC05-BAD9BC85F735}"/>
                  </a:ext>
                </a:extLst>
              </p14:cNvPr>
              <p14:cNvContentPartPr/>
              <p14:nvPr/>
            </p14:nvContentPartPr>
            <p14:xfrm>
              <a:off x="9534306" y="6060257"/>
              <a:ext cx="429120" cy="14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DD164A0-5DB8-6A9D-BC05-BAD9BC85F7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25306" y="6051617"/>
                <a:ext cx="4467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F2F851-25D7-A149-0761-85C269214221}"/>
                  </a:ext>
                </a:extLst>
              </p14:cNvPr>
              <p14:cNvContentPartPr/>
              <p14:nvPr/>
            </p14:nvContentPartPr>
            <p14:xfrm>
              <a:off x="3329346" y="5390657"/>
              <a:ext cx="1611000" cy="23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F2F851-25D7-A149-0761-85C2692142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0346" y="5381657"/>
                <a:ext cx="1628640" cy="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93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Other (Private) Intercity Routes to Consider: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D910-860C-CB0A-C212-AFDECCEC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92" y="90729"/>
            <a:ext cx="1303008" cy="7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528AB9-E5F2-C2D6-AD0D-455DABCA6016}"/>
              </a:ext>
            </a:extLst>
          </p:cNvPr>
          <p:cNvSpPr txBox="1"/>
          <p:nvPr/>
        </p:nvSpPr>
        <p:spPr>
          <a:xfrm>
            <a:off x="1853902" y="1236340"/>
            <a:ext cx="166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LandAir</a:t>
            </a:r>
            <a:r>
              <a:rPr lang="en-US" dirty="0"/>
              <a:t> Express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B922D46-D0E1-B3F7-8EEB-7D01ED7EF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79" y="1787477"/>
            <a:ext cx="3379017" cy="4226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DD93F-A150-218F-4614-229EE86C8569}"/>
              </a:ext>
            </a:extLst>
          </p:cNvPr>
          <p:cNvSpPr txBox="1"/>
          <p:nvPr/>
        </p:nvSpPr>
        <p:spPr>
          <a:xfrm>
            <a:off x="6538073" y="1236340"/>
            <a:ext cx="156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Jefferson 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08148-5A6C-F5C5-A9FB-BC14B37D030C}"/>
              </a:ext>
            </a:extLst>
          </p:cNvPr>
          <p:cNvSpPr txBox="1"/>
          <p:nvPr/>
        </p:nvSpPr>
        <p:spPr>
          <a:xfrm>
            <a:off x="9148293" y="1795460"/>
            <a:ext cx="28780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MnDOT have access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Ridership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O/D trip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Revenue and operating cost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booking be available in transit app?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we get average booking time?</a:t>
            </a:r>
          </a:p>
        </p:txBody>
      </p:sp>
      <p:pic>
        <p:nvPicPr>
          <p:cNvPr id="17" name="Picture 1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B0EBCD8-E288-7192-2906-9A06E9E67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" y="1599516"/>
            <a:ext cx="4893276" cy="2444419"/>
          </a:xfrm>
          <a:prstGeom prst="rect">
            <a:avLst/>
          </a:prstGeom>
        </p:spPr>
      </p:pic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4B89A953-E3BE-3475-947B-22588C0866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3"/>
          <a:stretch/>
        </p:blipFill>
        <p:spPr>
          <a:xfrm>
            <a:off x="308123" y="4020787"/>
            <a:ext cx="4893277" cy="19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41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</TotalTime>
  <Words>218</Words>
  <Application>Microsoft Macintosh PowerPoint</Application>
  <PresentationFormat>Widescreen</PresentationFormat>
  <Paragraphs>35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PEV Equity, Public Charging, &amp; Justice40 Initiative</dc:title>
  <dc:creator>Hannah Debruin</dc:creator>
  <cp:lastModifiedBy>Hannah Debruin</cp:lastModifiedBy>
  <cp:revision>249</cp:revision>
  <dcterms:created xsi:type="dcterms:W3CDTF">2022-09-13T16:54:18Z</dcterms:created>
  <dcterms:modified xsi:type="dcterms:W3CDTF">2022-11-16T18:34:54Z</dcterms:modified>
</cp:coreProperties>
</file>